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9" r:id="rId2"/>
  </p:sldIdLst>
  <p:sldSz cx="30275213" cy="42803763"/>
  <p:notesSz cx="20566063" cy="294592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" roundtripDataSignature="AMtx7mhM9DM+L/EEh6+bla5fg36qZdwn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EF1A9E-AC85-4BFE-99FD-218FF83EF399}" v="17" dt="2026-04-27T17:27:26.511"/>
  </p1510:revLst>
</p1510:revInfo>
</file>

<file path=ppt/tableStyles.xml><?xml version="1.0" encoding="utf-8"?>
<a:tblStyleLst xmlns:a="http://schemas.openxmlformats.org/drawingml/2006/main" def="{651C7303-1205-445C-A721-94CFD910D15C}">
  <a:tblStyle styleId="{651C7303-1205-445C-A721-94CFD910D15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68" y="-6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sikak Inam" userId="da2e9615580a8600" providerId="LiveId" clId="{DBBE09CF-6DCC-414C-9F16-497D01968D73}"/>
    <pc:docChg chg="undo custSel delSld modSld">
      <pc:chgData name="Nsikak Inam" userId="da2e9615580a8600" providerId="LiveId" clId="{DBBE09CF-6DCC-414C-9F16-497D01968D73}" dt="2026-04-27T17:27:26.496" v="101" actId="1076"/>
      <pc:docMkLst>
        <pc:docMk/>
      </pc:docMkLst>
      <pc:sldChg chg="del">
        <pc:chgData name="Nsikak Inam" userId="da2e9615580a8600" providerId="LiveId" clId="{DBBE09CF-6DCC-414C-9F16-497D01968D73}" dt="2026-04-27T17:17:45.979" v="0" actId="47"/>
        <pc:sldMkLst>
          <pc:docMk/>
          <pc:sldMk cId="0" sldId="256"/>
        </pc:sldMkLst>
      </pc:sldChg>
      <pc:sldChg chg="del">
        <pc:chgData name="Nsikak Inam" userId="da2e9615580a8600" providerId="LiveId" clId="{DBBE09CF-6DCC-414C-9F16-497D01968D73}" dt="2026-04-27T17:17:47.676" v="1" actId="47"/>
        <pc:sldMkLst>
          <pc:docMk/>
          <pc:sldMk cId="2189102572" sldId="257"/>
        </pc:sldMkLst>
      </pc:sldChg>
      <pc:sldChg chg="addSp delSp modSp mod">
        <pc:chgData name="Nsikak Inam" userId="da2e9615580a8600" providerId="LiveId" clId="{DBBE09CF-6DCC-414C-9F16-497D01968D73}" dt="2026-04-27T17:27:26.496" v="101" actId="1076"/>
        <pc:sldMkLst>
          <pc:docMk/>
          <pc:sldMk cId="2846391750" sldId="259"/>
        </pc:sldMkLst>
        <pc:spChg chg="mod">
          <ac:chgData name="Nsikak Inam" userId="da2e9615580a8600" providerId="LiveId" clId="{DBBE09CF-6DCC-414C-9F16-497D01968D73}" dt="2026-04-27T17:18:31.355" v="49" actId="20577"/>
          <ac:spMkLst>
            <pc:docMk/>
            <pc:sldMk cId="2846391750" sldId="259"/>
            <ac:spMk id="94" creationId="{64B5A64F-3190-0732-2CD8-529DF1747405}"/>
          </ac:spMkLst>
        </pc:spChg>
        <pc:spChg chg="del">
          <ac:chgData name="Nsikak Inam" userId="da2e9615580a8600" providerId="LiveId" clId="{DBBE09CF-6DCC-414C-9F16-497D01968D73}" dt="2026-04-27T17:18:39.373" v="50" actId="478"/>
          <ac:spMkLst>
            <pc:docMk/>
            <pc:sldMk cId="2846391750" sldId="259"/>
            <ac:spMk id="125" creationId="{4F27F264-2058-C9BA-8DC0-4EE774D97205}"/>
          </ac:spMkLst>
        </pc:spChg>
        <pc:spChg chg="del">
          <ac:chgData name="Nsikak Inam" userId="da2e9615580a8600" providerId="LiveId" clId="{DBBE09CF-6DCC-414C-9F16-497D01968D73}" dt="2026-04-27T17:18:43.316" v="51" actId="478"/>
          <ac:spMkLst>
            <pc:docMk/>
            <pc:sldMk cId="2846391750" sldId="259"/>
            <ac:spMk id="126" creationId="{BE6A5D10-9472-A9D1-9719-14FD35AC9618}"/>
          </ac:spMkLst>
        </pc:spChg>
        <pc:spChg chg="del mod">
          <ac:chgData name="Nsikak Inam" userId="da2e9615580a8600" providerId="LiveId" clId="{DBBE09CF-6DCC-414C-9F16-497D01968D73}" dt="2026-04-27T17:18:47.311" v="53" actId="478"/>
          <ac:spMkLst>
            <pc:docMk/>
            <pc:sldMk cId="2846391750" sldId="259"/>
            <ac:spMk id="127" creationId="{B1E48FF2-2DF5-D309-2609-13016CB60181}"/>
          </ac:spMkLst>
        </pc:spChg>
        <pc:spChg chg="del">
          <ac:chgData name="Nsikak Inam" userId="da2e9615580a8600" providerId="LiveId" clId="{DBBE09CF-6DCC-414C-9F16-497D01968D73}" dt="2026-04-27T17:18:50.421" v="54" actId="478"/>
          <ac:spMkLst>
            <pc:docMk/>
            <pc:sldMk cId="2846391750" sldId="259"/>
            <ac:spMk id="128" creationId="{F8DBBB0F-A147-80AB-1776-53AE27EE59D9}"/>
          </ac:spMkLst>
        </pc:spChg>
        <pc:picChg chg="add mod">
          <ac:chgData name="Nsikak Inam" userId="da2e9615580a8600" providerId="LiveId" clId="{DBBE09CF-6DCC-414C-9F16-497D01968D73}" dt="2026-04-27T17:27:18.673" v="99" actId="1076"/>
          <ac:picMkLst>
            <pc:docMk/>
            <pc:sldMk cId="2846391750" sldId="259"/>
            <ac:picMk id="20" creationId="{E1AD4C57-F417-64BA-1E64-ACF11F7F492E}"/>
          </ac:picMkLst>
        </pc:picChg>
        <pc:picChg chg="add mod">
          <ac:chgData name="Nsikak Inam" userId="da2e9615580a8600" providerId="LiveId" clId="{DBBE09CF-6DCC-414C-9F16-497D01968D73}" dt="2026-04-27T17:27:26.496" v="101" actId="1076"/>
          <ac:picMkLst>
            <pc:docMk/>
            <pc:sldMk cId="2846391750" sldId="259"/>
            <ac:picMk id="2052" creationId="{0AB62063-E501-E773-83E4-1C6DB04F078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1647063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7981179-827C-940B-3374-48C5068ED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ABBF6743-CDCC-F3FB-A814-2AD92F353E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00AF45E0-EC90-40CA-33F4-9932D2030E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>
            <a:extLst>
              <a:ext uri="{FF2B5EF4-FFF2-40B4-BE49-F238E27FC236}">
                <a16:creationId xmlns:a16="http://schemas.microsoft.com/office/drawing/2014/main" id="{8BAC2550-592F-DBC2-7DCA-52AC1E429AA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4067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/>
            </a:lvl1pPr>
            <a:lvl2pPr lvl="1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/>
            </a:lvl2pPr>
            <a:lvl3pPr lvl="2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/>
            </a:lvl3pPr>
            <a:lvl4pPr lvl="3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4pPr>
            <a:lvl5pPr lvl="4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5pPr>
            <a:lvl6pPr lvl="5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6pPr>
            <a:lvl7pPr lvl="6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7pPr>
            <a:lvl8pPr lvl="7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8pPr>
            <a:lvl9pPr lvl="8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6622"/>
              <a:buNone/>
              <a:defRPr sz="662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960"/>
              <a:buNone/>
              <a:defRPr sz="596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5326826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085368" y="15635264"/>
            <a:ext cx="12807832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5326828" y="10492870"/>
            <a:ext cx="12870909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5326828" y="15635264"/>
            <a:ext cx="12870909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01383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0595"/>
              <a:buChar char="•"/>
              <a:defRPr sz="10595"/>
            </a:lvl1pPr>
            <a:lvl2pPr marL="914400" lvl="1" indent="-817308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9271"/>
              <a:buChar char="•"/>
              <a:defRPr sz="9271"/>
            </a:lvl2pPr>
            <a:lvl3pPr marL="1371600" lvl="2" indent="-733171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Char char="•"/>
              <a:defRPr sz="7946"/>
            </a:lvl3pPr>
            <a:lvl4pPr marL="1828800" lvl="3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4pPr>
            <a:lvl5pPr marL="2286000" lvl="4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5pPr>
            <a:lvl6pPr marL="2743200" lvl="5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6pPr>
            <a:lvl7pPr marL="3200400" lvl="6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7pPr>
            <a:lvl8pPr marL="3657600" lvl="7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8pPr>
            <a:lvl9pPr marL="4114800" lvl="8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558310" y="11917631"/>
            <a:ext cx="27158594" cy="2611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6792642" y="17151963"/>
            <a:ext cx="36274211" cy="65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6452763" y="10813091"/>
            <a:ext cx="36274211" cy="1920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68"/>
              <a:buFont typeface="Calibri"/>
              <a:buNone/>
              <a:defRPr sz="1456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17308" algn="l" rtl="0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9271"/>
              <a:buFont typeface="Arial"/>
              <a:buChar char="•"/>
              <a:defRPr sz="9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33171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Font typeface="Arial"/>
              <a:buChar char="•"/>
              <a:defRPr sz="79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49097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Font typeface="Arial"/>
              <a:buChar char="•"/>
              <a:defRPr sz="66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>
          <a:extLst>
            <a:ext uri="{FF2B5EF4-FFF2-40B4-BE49-F238E27FC236}">
              <a16:creationId xmlns:a16="http://schemas.microsoft.com/office/drawing/2014/main" id="{D4C1A0C1-848A-02A7-5E53-DC802A310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>
            <a:extLst>
              <a:ext uri="{FF2B5EF4-FFF2-40B4-BE49-F238E27FC236}">
                <a16:creationId xmlns:a16="http://schemas.microsoft.com/office/drawing/2014/main" id="{E146F6FF-1939-4DB4-9412-3A4E132F7D65}"/>
              </a:ext>
            </a:extLst>
          </p:cNvPr>
          <p:cNvSpPr/>
          <p:nvPr/>
        </p:nvSpPr>
        <p:spPr>
          <a:xfrm>
            <a:off x="21287" y="39413510"/>
            <a:ext cx="30232640" cy="748320"/>
          </a:xfrm>
          <a:prstGeom prst="rect">
            <a:avLst/>
          </a:prstGeom>
          <a:solidFill>
            <a:srgbClr val="3644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>
            <a:extLst>
              <a:ext uri="{FF2B5EF4-FFF2-40B4-BE49-F238E27FC236}">
                <a16:creationId xmlns:a16="http://schemas.microsoft.com/office/drawing/2014/main" id="{D5AB3E1D-2902-541A-651D-E38E14028945}"/>
              </a:ext>
            </a:extLst>
          </p:cNvPr>
          <p:cNvSpPr/>
          <p:nvPr/>
        </p:nvSpPr>
        <p:spPr>
          <a:xfrm>
            <a:off x="21287" y="2398334"/>
            <a:ext cx="30232640" cy="3707414"/>
          </a:xfrm>
          <a:prstGeom prst="rect">
            <a:avLst/>
          </a:prstGeom>
          <a:solidFill>
            <a:srgbClr val="3644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031F7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>
            <a:extLst>
              <a:ext uri="{FF2B5EF4-FFF2-40B4-BE49-F238E27FC236}">
                <a16:creationId xmlns:a16="http://schemas.microsoft.com/office/drawing/2014/main" id="{83B0DED2-07E3-187A-B306-D0718FDA0B67}"/>
              </a:ext>
            </a:extLst>
          </p:cNvPr>
          <p:cNvSpPr txBox="1"/>
          <p:nvPr/>
        </p:nvSpPr>
        <p:spPr>
          <a:xfrm>
            <a:off x="1824212" y="2315008"/>
            <a:ext cx="26695161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Integrating One Health Exposure Data into Surveillance Systems: Evaluation of Nigeria’s Mpox Case Investigation Tool</a:t>
            </a:r>
            <a:endParaRPr sz="8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>
            <a:extLst>
              <a:ext uri="{FF2B5EF4-FFF2-40B4-BE49-F238E27FC236}">
                <a16:creationId xmlns:a16="http://schemas.microsoft.com/office/drawing/2014/main" id="{59B6C4B7-49D8-6052-E26E-BE9E262BC4F2}"/>
              </a:ext>
            </a:extLst>
          </p:cNvPr>
          <p:cNvSpPr/>
          <p:nvPr/>
        </p:nvSpPr>
        <p:spPr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275" tIns="64625" rIns="129275" bIns="646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>
            <a:extLst>
              <a:ext uri="{FF2B5EF4-FFF2-40B4-BE49-F238E27FC236}">
                <a16:creationId xmlns:a16="http://schemas.microsoft.com/office/drawing/2014/main" id="{64B5A64F-3190-0732-2CD8-529DF1747405}"/>
              </a:ext>
            </a:extLst>
          </p:cNvPr>
          <p:cNvSpPr/>
          <p:nvPr/>
        </p:nvSpPr>
        <p:spPr>
          <a:xfrm>
            <a:off x="4870527" y="39436808"/>
            <a:ext cx="1799475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Contact: inamnsikak@gmail.com, </a:t>
            </a:r>
            <a:r>
              <a:rPr lang="en-US" sz="3600" b="1" dirty="0">
                <a:solidFill>
                  <a:schemeClr val="lt1"/>
                </a:solidFill>
              </a:rPr>
              <a:t>n</a:t>
            </a:r>
            <a:r>
              <a:rPr lang="en-US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sikak.inam@ncdc.gov.ng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>
            <a:extLst>
              <a:ext uri="{FF2B5EF4-FFF2-40B4-BE49-F238E27FC236}">
                <a16:creationId xmlns:a16="http://schemas.microsoft.com/office/drawing/2014/main" id="{2CF7B36A-8DDA-0C1C-F527-7583CAB27497}"/>
              </a:ext>
            </a:extLst>
          </p:cNvPr>
          <p:cNvSpPr txBox="1"/>
          <p:nvPr/>
        </p:nvSpPr>
        <p:spPr>
          <a:xfrm>
            <a:off x="713140" y="6175210"/>
            <a:ext cx="28681328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Nsikak Inam</a:t>
            </a:r>
            <a:r>
              <a:rPr lang="en-GB" sz="4800" baseline="30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1,2  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Odianosen Ehiakhamen</a:t>
            </a:r>
            <a:r>
              <a:rPr lang="en-GB" sz="4800" baseline="30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1,2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Gordon Igodo</a:t>
            </a:r>
            <a:r>
              <a:rPr lang="en-GB" sz="4800" baseline="30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1,2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GB" sz="5000" b="1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Osafemi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Charity</a:t>
            </a:r>
            <a:r>
              <a:rPr lang="en-GB" sz="4800" baseline="30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1: Nigeria Centre for Disease Control and Prevention. 2: Nigeria Field Epidemiology and Laboratory Training Programme</a:t>
            </a:r>
            <a:endParaRPr dirty="0"/>
          </a:p>
        </p:txBody>
      </p:sp>
      <p:sp>
        <p:nvSpPr>
          <p:cNvPr id="96" name="Google Shape;96;p1">
            <a:extLst>
              <a:ext uri="{FF2B5EF4-FFF2-40B4-BE49-F238E27FC236}">
                <a16:creationId xmlns:a16="http://schemas.microsoft.com/office/drawing/2014/main" id="{827710FA-70D3-3638-14B3-54814FB46AB8}"/>
              </a:ext>
            </a:extLst>
          </p:cNvPr>
          <p:cNvSpPr/>
          <p:nvPr/>
        </p:nvSpPr>
        <p:spPr>
          <a:xfrm>
            <a:off x="35587" y="7832905"/>
            <a:ext cx="14439169" cy="572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BACKGROUND</a:t>
            </a:r>
            <a:endParaRPr dirty="0"/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Effective surveillance for zoonotic diseases depends on systematic capture of </a:t>
            </a:r>
            <a:r>
              <a:rPr lang="en-GB" sz="3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 Health (OH) exposure data</a:t>
            </a:r>
            <a:r>
              <a:rPr lang="en-GB" sz="3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Case investigation tools determine which exposures are documented and shape the epidemiological intelligence generated.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Nigeria, mpox surveillance relies on a national Case Investigation Form (CIF), but its capacity to capture OH exposure variables remains unclear.  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  <p:sp>
        <p:nvSpPr>
          <p:cNvPr id="97" name="Google Shape;97;p1">
            <a:extLst>
              <a:ext uri="{FF2B5EF4-FFF2-40B4-BE49-F238E27FC236}">
                <a16:creationId xmlns:a16="http://schemas.microsoft.com/office/drawing/2014/main" id="{01E2F946-F673-B9DB-4AD1-34BEDADEAE81}"/>
              </a:ext>
            </a:extLst>
          </p:cNvPr>
          <p:cNvSpPr/>
          <p:nvPr/>
        </p:nvSpPr>
        <p:spPr>
          <a:xfrm>
            <a:off x="427024" y="14207596"/>
            <a:ext cx="14955360" cy="20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OBJECTIVE: </a:t>
            </a:r>
            <a:r>
              <a:rPr lang="en-US" sz="3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evaluate whether Nigeria’s mpox case investigation tool captures the One Health exposure variables required to identify zoonotic transmission pathways.</a:t>
            </a:r>
            <a:endParaRPr sz="3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>
            <a:extLst>
              <a:ext uri="{FF2B5EF4-FFF2-40B4-BE49-F238E27FC236}">
                <a16:creationId xmlns:a16="http://schemas.microsoft.com/office/drawing/2014/main" id="{B1A83EB5-38FA-F72B-337D-EF7D5BFD7CA3}"/>
              </a:ext>
            </a:extLst>
          </p:cNvPr>
          <p:cNvSpPr/>
          <p:nvPr/>
        </p:nvSpPr>
        <p:spPr>
          <a:xfrm>
            <a:off x="15728787" y="18054799"/>
            <a:ext cx="1257841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dirty="0"/>
          </a:p>
        </p:txBody>
      </p:sp>
      <p:sp>
        <p:nvSpPr>
          <p:cNvPr id="102" name="Google Shape;102;p1">
            <a:extLst>
              <a:ext uri="{FF2B5EF4-FFF2-40B4-BE49-F238E27FC236}">
                <a16:creationId xmlns:a16="http://schemas.microsoft.com/office/drawing/2014/main" id="{4B53F385-0936-0AD0-4058-E03971B0BA14}"/>
              </a:ext>
            </a:extLst>
          </p:cNvPr>
          <p:cNvSpPr/>
          <p:nvPr/>
        </p:nvSpPr>
        <p:spPr>
          <a:xfrm>
            <a:off x="380415" y="16535165"/>
            <a:ext cx="1514492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METHODOLOGY:</a:t>
            </a:r>
            <a:endParaRPr sz="37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>
            <a:extLst>
              <a:ext uri="{FF2B5EF4-FFF2-40B4-BE49-F238E27FC236}">
                <a16:creationId xmlns:a16="http://schemas.microsoft.com/office/drawing/2014/main" id="{31D1BB21-60F4-88DB-15A0-412DE1510E3F}"/>
              </a:ext>
            </a:extLst>
          </p:cNvPr>
          <p:cNvSpPr/>
          <p:nvPr/>
        </p:nvSpPr>
        <p:spPr>
          <a:xfrm>
            <a:off x="15748242" y="23203158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 DISCUSSION</a:t>
            </a:r>
            <a:endParaRPr dirty="0"/>
          </a:p>
        </p:txBody>
      </p:sp>
      <p:sp>
        <p:nvSpPr>
          <p:cNvPr id="108" name="Google Shape;108;p1">
            <a:extLst>
              <a:ext uri="{FF2B5EF4-FFF2-40B4-BE49-F238E27FC236}">
                <a16:creationId xmlns:a16="http://schemas.microsoft.com/office/drawing/2014/main" id="{BD3D5E5F-3E9F-CF45-4E27-EFCAC18D7287}"/>
              </a:ext>
            </a:extLst>
          </p:cNvPr>
          <p:cNvSpPr/>
          <p:nvPr/>
        </p:nvSpPr>
        <p:spPr>
          <a:xfrm>
            <a:off x="15826736" y="23881904"/>
            <a:ext cx="13908732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US" sz="3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Surveillance systems are only as strong as the variables they capture</a:t>
            </a:r>
          </a:p>
          <a:p>
            <a:pPr marL="685800" lvl="0" indent="-685800"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US" sz="3600" dirty="0">
                <a:solidFill>
                  <a:schemeClr val="dk1"/>
                </a:solidFill>
              </a:rPr>
              <a:t>The absence of one health exposure data limits zoonotic risk identification, transmission pathway analysis and early detection of spillover</a:t>
            </a:r>
          </a:p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US" sz="3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current mpox surveillance system supports case confirmation, but not epidemiological intelligence for prevention.</a:t>
            </a:r>
            <a:endParaRPr sz="3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>
            <a:extLst>
              <a:ext uri="{FF2B5EF4-FFF2-40B4-BE49-F238E27FC236}">
                <a16:creationId xmlns:a16="http://schemas.microsoft.com/office/drawing/2014/main" id="{88B155DD-68C6-65DD-A210-D0A1D5223EB7}"/>
              </a:ext>
            </a:extLst>
          </p:cNvPr>
          <p:cNvSpPr/>
          <p:nvPr/>
        </p:nvSpPr>
        <p:spPr>
          <a:xfrm>
            <a:off x="15804032" y="28300185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 CONCLUSIONS</a:t>
            </a:r>
            <a:endParaRPr dirty="0"/>
          </a:p>
        </p:txBody>
      </p:sp>
      <p:sp>
        <p:nvSpPr>
          <p:cNvPr id="110" name="Google Shape;110;p1">
            <a:extLst>
              <a:ext uri="{FF2B5EF4-FFF2-40B4-BE49-F238E27FC236}">
                <a16:creationId xmlns:a16="http://schemas.microsoft.com/office/drawing/2014/main" id="{215E964A-BAC1-0C57-1F15-DF6AD2E53922}"/>
              </a:ext>
            </a:extLst>
          </p:cNvPr>
          <p:cNvSpPr/>
          <p:nvPr/>
        </p:nvSpPr>
        <p:spPr>
          <a:xfrm>
            <a:off x="15995081" y="29063510"/>
            <a:ext cx="13908732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US" sz="3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mpox CIF lacks essential One Health exposure variables</a:t>
            </a:r>
          </a:p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US" sz="3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limits detection and analysis of zoonotic transmission pathways</a:t>
            </a:r>
          </a:p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US" sz="3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Integrating standardized OH variables is critical to strengthen surveillance and preparedness</a:t>
            </a:r>
          </a:p>
        </p:txBody>
      </p:sp>
      <p:sp>
        <p:nvSpPr>
          <p:cNvPr id="111" name="Google Shape;111;p1">
            <a:extLst>
              <a:ext uri="{FF2B5EF4-FFF2-40B4-BE49-F238E27FC236}">
                <a16:creationId xmlns:a16="http://schemas.microsoft.com/office/drawing/2014/main" id="{D16F7181-7FE1-9B27-1980-E1157601EABC}"/>
              </a:ext>
            </a:extLst>
          </p:cNvPr>
          <p:cNvSpPr txBox="1"/>
          <p:nvPr/>
        </p:nvSpPr>
        <p:spPr>
          <a:xfrm>
            <a:off x="14072311" y="-18786325"/>
            <a:ext cx="657391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INSERT YOUR INSTITUTIONAL LOGO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THE FIRST AUTHOR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">
            <a:extLst>
              <a:ext uri="{FF2B5EF4-FFF2-40B4-BE49-F238E27FC236}">
                <a16:creationId xmlns:a16="http://schemas.microsoft.com/office/drawing/2014/main" id="{F613C719-DCD6-A7B6-4369-B551AA9075AD}"/>
              </a:ext>
            </a:extLst>
          </p:cNvPr>
          <p:cNvSpPr/>
          <p:nvPr/>
        </p:nvSpPr>
        <p:spPr>
          <a:xfrm>
            <a:off x="653322" y="382941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 extrusionOk="0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57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15" name="Google Shape;115;p1">
            <a:extLst>
              <a:ext uri="{FF2B5EF4-FFF2-40B4-BE49-F238E27FC236}">
                <a16:creationId xmlns:a16="http://schemas.microsoft.com/office/drawing/2014/main" id="{F6A2FADA-D81E-9C40-ADA8-08C30C18D62B}"/>
              </a:ext>
            </a:extLst>
          </p:cNvPr>
          <p:cNvGrpSpPr/>
          <p:nvPr/>
        </p:nvGrpSpPr>
        <p:grpSpPr>
          <a:xfrm>
            <a:off x="10228618" y="42112091"/>
            <a:ext cx="9829149" cy="691341"/>
            <a:chOff x="0" y="-38100"/>
            <a:chExt cx="784800" cy="55200"/>
          </a:xfrm>
        </p:grpSpPr>
        <p:sp>
          <p:nvSpPr>
            <p:cNvPr id="116" name="Google Shape;116;p1">
              <a:extLst>
                <a:ext uri="{FF2B5EF4-FFF2-40B4-BE49-F238E27FC236}">
                  <a16:creationId xmlns:a16="http://schemas.microsoft.com/office/drawing/2014/main" id="{1EE91F07-3F79-13AB-0A11-C28907B079E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Google Shape;117;p1">
              <a:extLst>
                <a:ext uri="{FF2B5EF4-FFF2-40B4-BE49-F238E27FC236}">
                  <a16:creationId xmlns:a16="http://schemas.microsoft.com/office/drawing/2014/main" id="{8A322DE6-0133-3BBA-4508-FA8463BD3D60}"/>
                </a:ext>
              </a:extLst>
            </p:cNvPr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1">
            <a:extLst>
              <a:ext uri="{FF2B5EF4-FFF2-40B4-BE49-F238E27FC236}">
                <a16:creationId xmlns:a16="http://schemas.microsoft.com/office/drawing/2014/main" id="{6DAF1E6D-BE6D-8F25-7CE3-E8A62CA282BC}"/>
              </a:ext>
            </a:extLst>
          </p:cNvPr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19" name="Google Shape;119;p1">
              <a:extLst>
                <a:ext uri="{FF2B5EF4-FFF2-40B4-BE49-F238E27FC236}">
                  <a16:creationId xmlns:a16="http://schemas.microsoft.com/office/drawing/2014/main" id="{8BA4A2E0-D46E-F977-8352-F95DA32CE69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Google Shape;120;p1">
              <a:extLst>
                <a:ext uri="{FF2B5EF4-FFF2-40B4-BE49-F238E27FC236}">
                  <a16:creationId xmlns:a16="http://schemas.microsoft.com/office/drawing/2014/main" id="{40E8152D-E190-D8A4-BA74-8A50BE0F1EF4}"/>
                </a:ext>
              </a:extLst>
            </p:cNvPr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1">
            <a:extLst>
              <a:ext uri="{FF2B5EF4-FFF2-40B4-BE49-F238E27FC236}">
                <a16:creationId xmlns:a16="http://schemas.microsoft.com/office/drawing/2014/main" id="{1EA3E1A7-2DDD-37CA-42A2-A4FD12B0B48F}"/>
              </a:ext>
            </a:extLst>
          </p:cNvPr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22" name="Google Shape;122;p1">
              <a:extLst>
                <a:ext uri="{FF2B5EF4-FFF2-40B4-BE49-F238E27FC236}">
                  <a16:creationId xmlns:a16="http://schemas.microsoft.com/office/drawing/2014/main" id="{471C12DA-C7C5-906F-F5B7-E34ECA2E399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Google Shape;123;p1">
              <a:extLst>
                <a:ext uri="{FF2B5EF4-FFF2-40B4-BE49-F238E27FC236}">
                  <a16:creationId xmlns:a16="http://schemas.microsoft.com/office/drawing/2014/main" id="{3AB891E4-E007-6DC5-008E-A3C759CC5556}"/>
                </a:ext>
              </a:extLst>
            </p:cNvPr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9" name="Google Shape;129;p1">
            <a:extLst>
              <a:ext uri="{FF2B5EF4-FFF2-40B4-BE49-F238E27FC236}">
                <a16:creationId xmlns:a16="http://schemas.microsoft.com/office/drawing/2014/main" id="{5C03A11E-6A93-AB08-508D-554F5AA4FBE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3600" y="605923"/>
            <a:ext cx="3791369" cy="132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09;p1">
            <a:extLst>
              <a:ext uri="{FF2B5EF4-FFF2-40B4-BE49-F238E27FC236}">
                <a16:creationId xmlns:a16="http://schemas.microsoft.com/office/drawing/2014/main" id="{90C75285-5578-7B20-FACA-49DD16DBDB4A}"/>
              </a:ext>
            </a:extLst>
          </p:cNvPr>
          <p:cNvSpPr/>
          <p:nvPr/>
        </p:nvSpPr>
        <p:spPr>
          <a:xfrm>
            <a:off x="16246266" y="32368943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POLICY &amp; PRACTICE IMPLICATIONS</a:t>
            </a:r>
            <a:endParaRPr dirty="0"/>
          </a:p>
        </p:txBody>
      </p:sp>
      <p:sp>
        <p:nvSpPr>
          <p:cNvPr id="15" name="Google Shape;110;p1">
            <a:extLst>
              <a:ext uri="{FF2B5EF4-FFF2-40B4-BE49-F238E27FC236}">
                <a16:creationId xmlns:a16="http://schemas.microsoft.com/office/drawing/2014/main" id="{D90FC5AA-5F64-2396-B3B1-7790D8DCA3F1}"/>
              </a:ext>
            </a:extLst>
          </p:cNvPr>
          <p:cNvSpPr/>
          <p:nvPr/>
        </p:nvSpPr>
        <p:spPr>
          <a:xfrm>
            <a:off x="16128026" y="33247499"/>
            <a:ext cx="13908732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3E61FE"/>
              </a:buClr>
              <a:buSzPts val="3600"/>
            </a:pPr>
            <a:r>
              <a:rPr lang="en-US" sz="3600" dirty="0"/>
              <a:t>🧾	Revise the CIF to include standardized One Health exposure 	modules</a:t>
            </a:r>
            <a:br>
              <a:rPr lang="en-US" sz="3600" dirty="0"/>
            </a:br>
            <a:r>
              <a:rPr lang="en-US" sz="3600" dirty="0"/>
              <a:t>🔗	Align surveillance tools with One Health frameworks</a:t>
            </a:r>
            <a:br>
              <a:rPr lang="en-US" sz="3600" dirty="0"/>
            </a:br>
            <a:r>
              <a:rPr lang="en-US" sz="3600" dirty="0"/>
              <a:t>📊	Enable data-driven identification of zoonotic spillover risks</a:t>
            </a:r>
            <a:br>
              <a:rPr lang="en-US" sz="3600" dirty="0"/>
            </a:br>
            <a:r>
              <a:rPr lang="en-US" sz="3600" dirty="0"/>
              <a:t>🤝 	Strengthen integration across human, animal, and 	environmental health systems</a:t>
            </a:r>
            <a:endParaRPr sz="3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A2A322D-49E7-4FA9-42E5-F181BEC30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0311" y="569573"/>
            <a:ext cx="4426652" cy="1585310"/>
          </a:xfrm>
          <a:prstGeom prst="rect">
            <a:avLst/>
          </a:prstGeom>
        </p:spPr>
      </p:pic>
      <p:sp>
        <p:nvSpPr>
          <p:cNvPr id="2" name="Google Shape;103;p1">
            <a:extLst>
              <a:ext uri="{FF2B5EF4-FFF2-40B4-BE49-F238E27FC236}">
                <a16:creationId xmlns:a16="http://schemas.microsoft.com/office/drawing/2014/main" id="{11228C3B-D86B-8608-2F2C-AB1252EFC946}"/>
              </a:ext>
            </a:extLst>
          </p:cNvPr>
          <p:cNvSpPr/>
          <p:nvPr/>
        </p:nvSpPr>
        <p:spPr>
          <a:xfrm>
            <a:off x="95139" y="38033951"/>
            <a:ext cx="1405204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Figure 1. </a:t>
            </a:r>
            <a:r>
              <a:rPr lang="en-US" sz="3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Analytical framework used to assess the presence of One Health exposure variables in Nigeria’s mpox case investigation tool.</a:t>
            </a:r>
          </a:p>
        </p:txBody>
      </p:sp>
      <p:sp>
        <p:nvSpPr>
          <p:cNvPr id="5" name="Google Shape;99;p1">
            <a:extLst>
              <a:ext uri="{FF2B5EF4-FFF2-40B4-BE49-F238E27FC236}">
                <a16:creationId xmlns:a16="http://schemas.microsoft.com/office/drawing/2014/main" id="{A948C465-F697-B3E7-57F4-0A2D49FEE67C}"/>
              </a:ext>
            </a:extLst>
          </p:cNvPr>
          <p:cNvSpPr/>
          <p:nvPr/>
        </p:nvSpPr>
        <p:spPr>
          <a:xfrm>
            <a:off x="326323" y="17373394"/>
            <a:ext cx="14727481" cy="360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Study Design: </a:t>
            </a:r>
            <a:r>
              <a:rPr lang="en-US" sz="38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Structured content analysis</a:t>
            </a:r>
          </a:p>
          <a:p>
            <a:pPr lvl="0"/>
            <a:r>
              <a:rPr lang="en-US" sz="3800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Study Area: </a:t>
            </a:r>
            <a:r>
              <a:rPr lang="en-US" sz="38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Nigeria</a:t>
            </a:r>
          </a:p>
          <a:p>
            <a:pPr lvl="0"/>
            <a:r>
              <a:rPr lang="en-US" sz="3800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Data source: </a:t>
            </a:r>
            <a:r>
              <a:rPr lang="en-US" sz="38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National mpox Case Investigation Form (CIF)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Scope: </a:t>
            </a:r>
            <a:r>
              <a:rPr lang="en-US" sz="38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All variables across six sections of the CIF</a:t>
            </a:r>
          </a:p>
          <a:p>
            <a:r>
              <a:rPr lang="en-US" sz="3800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Analysis: </a:t>
            </a:r>
            <a:r>
              <a:rPr lang="en-US" sz="38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Variables mapped to domains, Presence/absence coding, Descriptive assessment of domain representation</a:t>
            </a:r>
            <a:endParaRPr lang="en-GB" sz="38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02;p1">
            <a:extLst>
              <a:ext uri="{FF2B5EF4-FFF2-40B4-BE49-F238E27FC236}">
                <a16:creationId xmlns:a16="http://schemas.microsoft.com/office/drawing/2014/main" id="{8CFBAB8B-EBFF-0FA7-2D57-F0E58579EE20}"/>
              </a:ext>
            </a:extLst>
          </p:cNvPr>
          <p:cNvSpPr/>
          <p:nvPr/>
        </p:nvSpPr>
        <p:spPr>
          <a:xfrm>
            <a:off x="192414" y="21597344"/>
            <a:ext cx="984820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ANALYTICAL FRAMEWORK</a:t>
            </a:r>
            <a:endParaRPr sz="37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1514D5-9622-5B1B-225C-17683C0A2B4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300" b="5448"/>
          <a:stretch>
            <a:fillRect/>
          </a:stretch>
        </p:blipFill>
        <p:spPr>
          <a:xfrm>
            <a:off x="27338" y="22317677"/>
            <a:ext cx="14697393" cy="158413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E45CE1A-C156-F78C-2335-1C668A90D5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82384" y="7899927"/>
            <a:ext cx="13547676" cy="14986818"/>
          </a:xfrm>
          <a:prstGeom prst="rect">
            <a:avLst/>
          </a:prstGeom>
        </p:spPr>
      </p:pic>
      <p:sp>
        <p:nvSpPr>
          <p:cNvPr id="17" name="Google Shape;109;p1">
            <a:extLst>
              <a:ext uri="{FF2B5EF4-FFF2-40B4-BE49-F238E27FC236}">
                <a16:creationId xmlns:a16="http://schemas.microsoft.com/office/drawing/2014/main" id="{6D735815-7833-DAF7-668A-077778A5D6EA}"/>
              </a:ext>
            </a:extLst>
          </p:cNvPr>
          <p:cNvSpPr/>
          <p:nvPr/>
        </p:nvSpPr>
        <p:spPr>
          <a:xfrm>
            <a:off x="16191140" y="36851977"/>
            <a:ext cx="12465098" cy="24929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📢KEY MESSAGE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61FE"/>
              </a:buClr>
              <a:buSzPts val="3600"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What is not captured cannot be analysed:</a:t>
            </a:r>
            <a:b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Integrating One Health exposure data is essential for effective zoonotic surveillance.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2" name="Picture 4" descr="Intermediate Field Epidemiology Program - UNIPH">
            <a:extLst>
              <a:ext uri="{FF2B5EF4-FFF2-40B4-BE49-F238E27FC236}">
                <a16:creationId xmlns:a16="http://schemas.microsoft.com/office/drawing/2014/main" id="{0AB62063-E501-E773-83E4-1C6DB04F0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6606" y="40598543"/>
            <a:ext cx="3305227" cy="186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1AD4C57-F417-64BA-1E64-ACF11F7F49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5951" y="40752144"/>
            <a:ext cx="4426652" cy="158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391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386</Words>
  <Application>Microsoft Office PowerPoint</Application>
  <PresentationFormat>Custom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Noto Sans Symbols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Cooper, Nik</dc:creator>
  <cp:lastModifiedBy>Nsikak Inam</cp:lastModifiedBy>
  <cp:revision>2</cp:revision>
  <dcterms:created xsi:type="dcterms:W3CDTF">2018-08-09T14:20:14Z</dcterms:created>
  <dcterms:modified xsi:type="dcterms:W3CDTF">2026-04-27T17:27:30Z</dcterms:modified>
</cp:coreProperties>
</file>